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76" r:id="rId2"/>
    <p:sldId id="320" r:id="rId3"/>
    <p:sldId id="260" r:id="rId4"/>
    <p:sldId id="343" r:id="rId5"/>
    <p:sldId id="283" r:id="rId6"/>
    <p:sldId id="271" r:id="rId7"/>
    <p:sldId id="272" r:id="rId8"/>
    <p:sldId id="273" r:id="rId9"/>
    <p:sldId id="274" r:id="rId10"/>
    <p:sldId id="279" r:id="rId11"/>
    <p:sldId id="286" r:id="rId12"/>
    <p:sldId id="334" r:id="rId13"/>
    <p:sldId id="288" r:id="rId14"/>
    <p:sldId id="300" r:id="rId15"/>
    <p:sldId id="301" r:id="rId16"/>
    <p:sldId id="302" r:id="rId17"/>
    <p:sldId id="303" r:id="rId18"/>
    <p:sldId id="304" r:id="rId19"/>
    <p:sldId id="326" r:id="rId20"/>
    <p:sldId id="328" r:id="rId21"/>
    <p:sldId id="323" r:id="rId22"/>
    <p:sldId id="330" r:id="rId23"/>
    <p:sldId id="329" r:id="rId24"/>
    <p:sldId id="340" r:id="rId25"/>
    <p:sldId id="321" r:id="rId26"/>
    <p:sldId id="317" r:id="rId27"/>
    <p:sldId id="318" r:id="rId28"/>
    <p:sldId id="319" r:id="rId29"/>
    <p:sldId id="312" r:id="rId30"/>
    <p:sldId id="331" r:id="rId31"/>
    <p:sldId id="310" r:id="rId32"/>
    <p:sldId id="307" r:id="rId33"/>
    <p:sldId id="306" r:id="rId34"/>
    <p:sldId id="332" r:id="rId35"/>
    <p:sldId id="298" r:id="rId36"/>
    <p:sldId id="339" r:id="rId37"/>
    <p:sldId id="338" r:id="rId38"/>
    <p:sldId id="341" r:id="rId39"/>
    <p:sldId id="342" r:id="rId40"/>
    <p:sldId id="311" r:id="rId41"/>
    <p:sldId id="34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8018"/>
  </p:normalViewPr>
  <p:slideViewPr>
    <p:cSldViewPr snapToGrid="0" snapToObjects="1">
      <p:cViewPr>
        <p:scale>
          <a:sx n="104" d="100"/>
          <a:sy n="104" d="100"/>
        </p:scale>
        <p:origin x="1128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5310F-F6DE-604C-A1C6-7C0DD64EC98A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05CAD-41F2-D440-B3A8-8C625C5DE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6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8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that twitter has got rid of a chunk of employees, this pic might be more true than planned.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5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6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Borrowed on all the FV2 work done by Rich Trouton.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8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Successfully made use of information shared out there. Totally</a:t>
            </a:r>
            <a:r>
              <a:rPr lang="en-US" baseline="0" dirty="0" smtClean="0"/>
              <a:t> failed in other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07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NetBoot protocol information is out there, writing your own should be left to people like </a:t>
            </a:r>
            <a:r>
              <a:rPr lang="en-US" baseline="0" dirty="0" err="1" smtClean="0"/>
              <a:t>Pepjin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5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5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1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Screen grab from </a:t>
            </a:r>
            <a:r>
              <a:rPr lang="en-US" dirty="0" err="1" smtClean="0"/>
              <a:t>MacSysAdmin</a:t>
            </a:r>
            <a:r>
              <a:rPr lang="en-US" baseline="0" dirty="0" smtClean="0"/>
              <a:t> 2014 </a:t>
            </a:r>
            <a:r>
              <a:rPr lang="is-IS" baseline="0" dirty="0" smtClean="0"/>
              <a:t>… Duncan McCracken’s netboot talk.</a:t>
            </a:r>
          </a:p>
          <a:p>
            <a:r>
              <a:rPr lang="is-IS" baseline="0" dirty="0" smtClean="0"/>
              <a:t>Great example of someone else’s work providing that eureka moment.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70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one’s a more blatant “borrow”. Others had been frustrated by this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cat pictures here as “lessons</a:t>
            </a:r>
            <a:r>
              <a:rPr lang="en-US" baseline="0" dirty="0" smtClean="0"/>
              <a:t> learned kitty” gets you images of something else entirely. Don’t image search that!</a:t>
            </a:r>
          </a:p>
          <a:p>
            <a:r>
              <a:rPr lang="en-US" baseline="0" dirty="0" smtClean="0"/>
              <a:t>All aboard the FAIL Boat!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Posted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jamfnation</a:t>
            </a:r>
            <a:r>
              <a:rPr lang="en-US" baseline="0" dirty="0" smtClean="0"/>
              <a:t>. Apparently became JAMF’s official “fix” for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1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1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33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artists</a:t>
            </a:r>
            <a:r>
              <a:rPr lang="en-US" baseline="0" dirty="0" smtClean="0"/>
              <a:t> steal. Great artists steal and make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9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</a:t>
            </a:r>
            <a:r>
              <a:rPr lang="en-US" baseline="0" dirty="0" smtClean="0"/>
              <a:t> the answer is “very well”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8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</a:t>
            </a:r>
            <a:r>
              <a:rPr lang="en-US" baseline="0" dirty="0" smtClean="0"/>
              <a:t> Planning Prevents Piss-Poor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3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79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spirit of “I’ve borrowed, so I’m</a:t>
            </a:r>
            <a:r>
              <a:rPr lang="en-US" baseline="0" dirty="0" smtClean="0"/>
              <a:t> now lending </a:t>
            </a:r>
            <a:r>
              <a:rPr lang="is-IS" baseline="0" dirty="0" smtClean="0"/>
              <a:t>…”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4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5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33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8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2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9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3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05CAD-41F2-D440-B3A8-8C625C5DE4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B0FB8-3870-3543-BC7F-84335C3E9FF2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3100B-1EDC-B64F-B877-AD3185C0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3.xml"/><Relationship Id="rId5" Type="http://schemas.openxmlformats.org/officeDocument/2006/relationships/image" Target="../media/image2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042" y="1319024"/>
            <a:ext cx="5232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</a:t>
            </a:r>
          </a:p>
          <a:p>
            <a:pPr algn="ctr"/>
            <a:r>
              <a:rPr lang="en-US" sz="3200" b="1" dirty="0"/>
              <a:t>“borrowing”</a:t>
            </a:r>
          </a:p>
          <a:p>
            <a:pPr algn="ctr"/>
            <a:r>
              <a:rPr lang="en-US" sz="3200" b="1" dirty="0"/>
              <a:t>other people’s 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051" y="4185001"/>
            <a:ext cx="400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MacAd</a:t>
            </a:r>
            <a:r>
              <a:rPr lang="en-US" sz="2400" dirty="0">
                <a:solidFill>
                  <a:schemeClr val="bg1"/>
                </a:solidFill>
              </a:rPr>
              <a:t> UK – February </a:t>
            </a:r>
            <a:r>
              <a:rPr lang="en-US" sz="2400" dirty="0" smtClean="0">
                <a:solidFill>
                  <a:schemeClr val="bg1"/>
                </a:solidFill>
              </a:rPr>
              <a:t>2016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33589" y="2712481"/>
            <a:ext cx="4894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IN ALL THAT IS HOLY WOULD YOU WANT TO ACTIVELY RIP OFF OTHER PEOPLE?????</a:t>
            </a:r>
          </a:p>
        </p:txBody>
      </p:sp>
    </p:spTree>
    <p:extLst>
      <p:ext uri="{BB962C8B-B14F-4D97-AF65-F5344CB8AC3E}">
        <p14:creationId xmlns:p14="http://schemas.microsoft.com/office/powerpoint/2010/main" val="20595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8745" y="1661411"/>
            <a:ext cx="4819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Saving time by not re-inventing the wheel.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2408"/>
            <a:ext cx="4540547" cy="30262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203310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1462" y="1661412"/>
            <a:ext cx="4806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Saving time by not re-inventing the wheel.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Be your own “Scotty”.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  <p:pic>
        <p:nvPicPr>
          <p:cNvPr id="4" name="8weeks.mp4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861741"/>
            <a:ext cx="9144000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5297" y="1661412"/>
            <a:ext cx="4659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Saving time by not re-inventing the wheel.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Be your own “Scotty”.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Can you learn new tricks from it? / </a:t>
            </a:r>
            <a:r>
              <a:rPr lang="en-US" sz="2400" dirty="0" smtClean="0"/>
              <a:t>Can </a:t>
            </a:r>
            <a:r>
              <a:rPr lang="en-US" sz="2400" dirty="0"/>
              <a:t>you help the wider OS X Community?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8" y="1514050"/>
            <a:ext cx="3834383" cy="51179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1056" y="3969736"/>
            <a:ext cx="39739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It’s all about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“Paying </a:t>
            </a:r>
            <a:r>
              <a:rPr lang="en-US" sz="2800" b="1" dirty="0">
                <a:solidFill>
                  <a:schemeClr val="bg1"/>
                </a:solidFill>
              </a:rPr>
              <a:t>It Forward”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(even though I hate that film!)</a:t>
            </a:r>
          </a:p>
        </p:txBody>
      </p:sp>
    </p:spTree>
    <p:extLst>
      <p:ext uri="{BB962C8B-B14F-4D97-AF65-F5344CB8AC3E}">
        <p14:creationId xmlns:p14="http://schemas.microsoft.com/office/powerpoint/2010/main" val="3282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3589" y="1755358"/>
            <a:ext cx="48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you sold me. How do I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589" y="2320446"/>
            <a:ext cx="453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Google is your friend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946" y="3039926"/>
            <a:ext cx="5198054" cy="2784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9592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3589" y="1755358"/>
            <a:ext cx="48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you sold me. How do I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589" y="2320446"/>
            <a:ext cx="4537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Google is your friend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 err="1"/>
              <a:t>GitHub</a:t>
            </a:r>
            <a:r>
              <a:rPr lang="en-US" sz="2400" dirty="0"/>
              <a:t> search is your </a:t>
            </a:r>
            <a:r>
              <a:rPr lang="en-US" sz="2400" b="1" dirty="0"/>
              <a:t>best</a:t>
            </a:r>
            <a:r>
              <a:rPr lang="en-US" sz="2400" dirty="0"/>
              <a:t> friend ;)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6" y="2408802"/>
            <a:ext cx="3911153" cy="3911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21351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3589" y="1755358"/>
            <a:ext cx="48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you sold me. How do I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589" y="2320446"/>
            <a:ext cx="4537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Google is your friend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 err="1"/>
              <a:t>GitHub</a:t>
            </a:r>
            <a:r>
              <a:rPr lang="en-US" sz="2400" dirty="0"/>
              <a:t> search is your </a:t>
            </a:r>
            <a:r>
              <a:rPr lang="en-US" sz="2400" b="1" dirty="0"/>
              <a:t>best</a:t>
            </a:r>
            <a:r>
              <a:rPr lang="en-US" sz="2400" dirty="0"/>
              <a:t> friend ;)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Technical Blogs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1426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3589" y="1755358"/>
            <a:ext cx="48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you sold me. How do I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589" y="2320447"/>
            <a:ext cx="4537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Google is your friend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 err="1"/>
              <a:t>GitHub</a:t>
            </a:r>
            <a:r>
              <a:rPr lang="en-US" sz="2400" dirty="0"/>
              <a:t> search is your </a:t>
            </a:r>
            <a:r>
              <a:rPr lang="en-US" sz="2400" b="1" dirty="0"/>
              <a:t>best</a:t>
            </a:r>
            <a:r>
              <a:rPr lang="en-US" sz="2400" dirty="0"/>
              <a:t> friend ;)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Technical Blogs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Twitter!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750" y="1796492"/>
            <a:ext cx="5306339" cy="2986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14227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3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33589" y="1755358"/>
            <a:ext cx="48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 you sold me. How do I start?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3589" y="2320446"/>
            <a:ext cx="4537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Google is your friend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 err="1"/>
              <a:t>GitHub</a:t>
            </a:r>
            <a:r>
              <a:rPr lang="en-US" sz="2400" dirty="0"/>
              <a:t> search is your </a:t>
            </a:r>
            <a:r>
              <a:rPr lang="en-US" sz="2400" b="1" dirty="0"/>
              <a:t>best</a:t>
            </a:r>
            <a:r>
              <a:rPr lang="en-US" sz="2400" dirty="0"/>
              <a:t> friend ;)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Blogs. Lots of Blogs.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Twitter!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strike="sngStrike" dirty="0"/>
              <a:t>IRC</a:t>
            </a:r>
          </a:p>
          <a:p>
            <a:r>
              <a:rPr lang="en-US" sz="2400" dirty="0"/>
              <a:t>5. Slack </a:t>
            </a:r>
            <a:r>
              <a:rPr lang="en-US" sz="2400" dirty="0" err="1"/>
              <a:t>MacAdmin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" y="1755358"/>
            <a:ext cx="3981563" cy="3981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2486" y="1016957"/>
            <a:ext cx="534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Zen and the Art of Borrowing</a:t>
            </a:r>
          </a:p>
        </p:txBody>
      </p:sp>
    </p:spTree>
    <p:extLst>
      <p:ext uri="{BB962C8B-B14F-4D97-AF65-F5344CB8AC3E}">
        <p14:creationId xmlns:p14="http://schemas.microsoft.com/office/powerpoint/2010/main" val="3030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6" y="12357"/>
            <a:ext cx="1214141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994" y="997540"/>
            <a:ext cx="267618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Stories of Woe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1796702"/>
            <a:ext cx="54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Implementing </a:t>
            </a:r>
            <a:r>
              <a:rPr lang="en-US" sz="2400" dirty="0" err="1"/>
              <a:t>FileVault</a:t>
            </a:r>
            <a:r>
              <a:rPr lang="en-US" sz="2400" dirty="0"/>
              <a:t> 2 via </a:t>
            </a:r>
            <a:r>
              <a:rPr lang="en-US" sz="2400" dirty="0" err="1"/>
              <a:t>Munki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01873" y="2579855"/>
            <a:ext cx="5919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/>
              <a:t>As part of the automation work for one client, automatic FV2 enabling for all clients was requested</a:t>
            </a:r>
            <a:r>
              <a:rPr lang="en-US" sz="2400" dirty="0" smtClean="0"/>
              <a:t>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“</a:t>
            </a:r>
            <a:r>
              <a:rPr lang="en-US" sz="2400" b="1" dirty="0" err="1"/>
              <a:t>fdesetup</a:t>
            </a:r>
            <a:r>
              <a:rPr lang="en-US" sz="2400" dirty="0"/>
              <a:t>” can be passed an xml file to automate the process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smtClean="0"/>
              <a:t>I </a:t>
            </a:r>
            <a:r>
              <a:rPr lang="en-US" sz="2400" dirty="0"/>
              <a:t>was generating the xml from a post-install script in Munki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Post-install scripts are cached on the client in </a:t>
            </a:r>
            <a:r>
              <a:rPr lang="en-US" sz="2400" b="1" dirty="0"/>
              <a:t>CLEAR TEXT</a:t>
            </a:r>
            <a:r>
              <a:rPr lang="en-US" sz="2400" dirty="0"/>
              <a:t> and are user </a:t>
            </a:r>
            <a:r>
              <a:rPr lang="en-US" sz="2400" b="1" dirty="0"/>
              <a:t>visible.</a:t>
            </a:r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b="1" dirty="0"/>
              <a:t>Gulp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3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5626" y="1045141"/>
            <a:ext cx="523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DISCLAIMER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2896" y="2278935"/>
            <a:ext cx="468786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people or animals were hurt during the events described within!</a:t>
            </a:r>
          </a:p>
          <a:p>
            <a:endParaRPr lang="en-US" sz="1500" dirty="0"/>
          </a:p>
          <a:p>
            <a:r>
              <a:rPr lang="en-US" sz="2400" dirty="0"/>
              <a:t>(but some VM’s were </a:t>
            </a:r>
            <a:r>
              <a:rPr lang="en-US" sz="2400" dirty="0" smtClean="0"/>
              <a:t>put to sleep)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92896" y="4327485"/>
            <a:ext cx="4575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This talk is not meant to be serious! Don’t Panic!</a:t>
            </a:r>
          </a:p>
        </p:txBody>
      </p:sp>
    </p:spTree>
    <p:extLst>
      <p:ext uri="{BB962C8B-B14F-4D97-AF65-F5344CB8AC3E}">
        <p14:creationId xmlns:p14="http://schemas.microsoft.com/office/powerpoint/2010/main" val="4362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6" y="0"/>
            <a:ext cx="1214141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994" y="997540"/>
            <a:ext cx="267618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Stories of Woe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1796702"/>
            <a:ext cx="54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Implementing </a:t>
            </a:r>
            <a:r>
              <a:rPr lang="en-US" sz="2400" dirty="0" err="1"/>
              <a:t>FileVault</a:t>
            </a:r>
            <a:r>
              <a:rPr lang="en-US" sz="2400" dirty="0"/>
              <a:t> 2 via </a:t>
            </a:r>
            <a:r>
              <a:rPr lang="en-US" sz="2400" dirty="0" err="1"/>
              <a:t>Munki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01873" y="2736502"/>
            <a:ext cx="58246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Stopped using it pending rethink.</a:t>
            </a:r>
          </a:p>
          <a:p>
            <a:endParaRPr lang="en-US" sz="2400" dirty="0"/>
          </a:p>
          <a:p>
            <a:r>
              <a:rPr lang="en-US" sz="2400" dirty="0"/>
              <a:t>I had to leave it to my replacement as I was due to go to Saudi Arabia the following week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 smtClean="0"/>
              <a:t>This is both how to “borrow” and how not to “borrow”.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0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6" y="0"/>
            <a:ext cx="1214141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994" y="997540"/>
            <a:ext cx="267618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Stories of Woe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1796702"/>
            <a:ext cx="4027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 Testing JAMF’s </a:t>
            </a:r>
            <a:r>
              <a:rPr lang="en-US" sz="2400" dirty="0" err="1" smtClean="0"/>
              <a:t>NetSUS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11400" y="2589470"/>
            <a:ext cx="4251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/>
              <a:t>I was planning the strategy to replace many 8yr old Xserve’s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err="1"/>
              <a:t>NetSUS</a:t>
            </a:r>
            <a:r>
              <a:rPr lang="en-US" sz="2400" dirty="0"/>
              <a:t> (at the time) was the only non Apple solution.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Implemented and ran a </a:t>
            </a:r>
            <a:r>
              <a:rPr lang="en-US" sz="2400" dirty="0" err="1"/>
              <a:t>P.o.C</a:t>
            </a:r>
            <a:r>
              <a:rPr lang="en-US" sz="2400" dirty="0"/>
              <a:t> on a single user subnet. Seemed ok.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Imaging then slowly broke across the </a:t>
            </a:r>
            <a:r>
              <a:rPr lang="en-US" sz="2400" b="1" dirty="0"/>
              <a:t>entire</a:t>
            </a:r>
            <a:r>
              <a:rPr lang="en-US" sz="2400" dirty="0"/>
              <a:t> </a:t>
            </a:r>
            <a:r>
              <a:rPr lang="en-US" sz="2400" dirty="0" err="1"/>
              <a:t>organisation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57" y="1796702"/>
            <a:ext cx="3956032" cy="44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6" y="0"/>
            <a:ext cx="1214141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994" y="997540"/>
            <a:ext cx="267618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Stories of Woe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1796702"/>
            <a:ext cx="362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 Testing JAMF’s </a:t>
            </a:r>
            <a:r>
              <a:rPr lang="en-US" sz="2400" dirty="0" err="1" smtClean="0"/>
              <a:t>NetSUS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4150" y="2579855"/>
            <a:ext cx="67788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b="1" dirty="0"/>
              <a:t>Solution</a:t>
            </a:r>
            <a:r>
              <a:rPr lang="en-US" sz="2400" dirty="0"/>
              <a:t>: We pulled the plug on </a:t>
            </a:r>
            <a:r>
              <a:rPr lang="en-US" sz="2400" dirty="0" err="1"/>
              <a:t>NetSUS</a:t>
            </a:r>
            <a:r>
              <a:rPr lang="en-US" sz="2400" dirty="0"/>
              <a:t>.</a:t>
            </a:r>
          </a:p>
          <a:p>
            <a:pPr marL="214313" indent="-214313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Once it was dead, problems went away. It was only later from Duncan McCracken’s talk at </a:t>
            </a:r>
            <a:r>
              <a:rPr lang="en-US" sz="2400" dirty="0" err="1"/>
              <a:t>MacSysAdmin</a:t>
            </a:r>
            <a:r>
              <a:rPr lang="en-US" sz="2400" dirty="0"/>
              <a:t> 2014 did I find out what had gone wrong.</a:t>
            </a:r>
          </a:p>
          <a:p>
            <a:pPr marL="214313" indent="-214313">
              <a:buFont typeface="Arial" charset="0"/>
              <a:buChar char="•"/>
            </a:pPr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b="1" dirty="0"/>
              <a:t>Recommendation</a:t>
            </a:r>
            <a:r>
              <a:rPr lang="en-US" sz="2400" dirty="0"/>
              <a:t>: Use </a:t>
            </a:r>
            <a:r>
              <a:rPr lang="en-US" sz="2400" dirty="0" err="1"/>
              <a:t>BSDPy</a:t>
            </a:r>
            <a:r>
              <a:rPr lang="en-US" sz="2400" dirty="0"/>
              <a:t> or </a:t>
            </a:r>
            <a:r>
              <a:rPr lang="en-US" sz="2400" dirty="0" err="1"/>
              <a:t>Server.app</a:t>
            </a:r>
            <a:r>
              <a:rPr lang="en-US" sz="2400" dirty="0"/>
              <a:t> instead ;)</a:t>
            </a:r>
          </a:p>
        </p:txBody>
      </p:sp>
    </p:spTree>
    <p:extLst>
      <p:ext uri="{BB962C8B-B14F-4D97-AF65-F5344CB8AC3E}">
        <p14:creationId xmlns:p14="http://schemas.microsoft.com/office/powerpoint/2010/main" val="18463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936" y="0"/>
            <a:ext cx="1214141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994" y="997540"/>
            <a:ext cx="267618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Stories of Woe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1796702"/>
            <a:ext cx="362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 Testing JAMF’s </a:t>
            </a:r>
            <a:r>
              <a:rPr lang="en-US" sz="2400" dirty="0" err="1" smtClean="0"/>
              <a:t>NetSUS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01873" y="2579855"/>
            <a:ext cx="721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400" dirty="0" err="1"/>
              <a:t>NetSUS</a:t>
            </a:r>
            <a:r>
              <a:rPr lang="en-US" sz="2400" dirty="0"/>
              <a:t> imaging priority is hard wired to MAXIMUM.</a:t>
            </a:r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It was usurping </a:t>
            </a:r>
            <a:r>
              <a:rPr lang="en-US" sz="2400" b="1" dirty="0"/>
              <a:t>every </a:t>
            </a:r>
            <a:r>
              <a:rPr lang="en-US" sz="2400" dirty="0"/>
              <a:t>subnet it was set to “listen” to.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94" y="3429000"/>
            <a:ext cx="6203262" cy="32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438" y="-263830"/>
            <a:ext cx="13031564" cy="78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2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54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Automating Mac </a:t>
            </a: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Builds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883" y="2727697"/>
            <a:ext cx="5262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I’ve a script that automates the </a:t>
            </a: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config</a:t>
            </a:r>
            <a:r>
              <a:rPr lang="en-US" sz="2400" dirty="0">
                <a:solidFill>
                  <a:schemeClr val="bg1"/>
                </a:solidFill>
              </a:rPr>
              <a:t> process.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until v5.03 </a:t>
            </a:r>
            <a:r>
              <a:rPr lang="en-US" sz="2400" dirty="0" err="1">
                <a:solidFill>
                  <a:schemeClr val="bg1"/>
                </a:solidFill>
              </a:rPr>
              <a:t>licence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acceptance was </a:t>
            </a:r>
            <a:r>
              <a:rPr lang="en-US" sz="2400" dirty="0">
                <a:solidFill>
                  <a:schemeClr val="bg1"/>
                </a:solidFill>
              </a:rPr>
              <a:t>by GUI </a:t>
            </a:r>
            <a:r>
              <a:rPr lang="en-US" sz="2400" b="1" dirty="0">
                <a:solidFill>
                  <a:schemeClr val="bg1"/>
                </a:solidFill>
              </a:rPr>
              <a:t>only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Rich </a:t>
            </a:r>
            <a:r>
              <a:rPr lang="en-US" sz="2400" dirty="0" err="1">
                <a:solidFill>
                  <a:schemeClr val="bg1"/>
                </a:solidFill>
              </a:rPr>
              <a:t>Trouton</a:t>
            </a:r>
            <a:r>
              <a:rPr lang="en-US" sz="2400" dirty="0">
                <a:solidFill>
                  <a:schemeClr val="bg1"/>
                </a:solidFill>
              </a:rPr>
              <a:t> had a word with an Apple Engineer at WWDC 2015.</a:t>
            </a:r>
          </a:p>
        </p:txBody>
      </p:sp>
    </p:spTree>
    <p:extLst>
      <p:ext uri="{BB962C8B-B14F-4D97-AF65-F5344CB8AC3E}">
        <p14:creationId xmlns:p14="http://schemas.microsoft.com/office/powerpoint/2010/main" val="17592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2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54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Automating Mac </a:t>
            </a: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Builds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83" y="2727697"/>
            <a:ext cx="5843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Rich Trouton/Charles </a:t>
            </a:r>
            <a:r>
              <a:rPr lang="en-US" sz="2400" dirty="0">
                <a:solidFill>
                  <a:schemeClr val="bg1"/>
                </a:solidFill>
              </a:rPr>
              <a:t>Edge got a CLI based </a:t>
            </a:r>
            <a:r>
              <a:rPr lang="en-US" sz="2400" dirty="0" err="1">
                <a:solidFill>
                  <a:schemeClr val="bg1"/>
                </a:solidFill>
              </a:rPr>
              <a:t>licence</a:t>
            </a:r>
            <a:r>
              <a:rPr lang="en-US" sz="2400" dirty="0">
                <a:solidFill>
                  <a:schemeClr val="bg1"/>
                </a:solidFill>
              </a:rPr>
              <a:t> acceptance put into </a:t>
            </a:r>
            <a:r>
              <a:rPr lang="en-US" sz="2400" dirty="0" err="1" smtClean="0">
                <a:solidFill>
                  <a:schemeClr val="bg1"/>
                </a:solidFill>
              </a:rPr>
              <a:t>Server.app</a:t>
            </a:r>
            <a:r>
              <a:rPr lang="en-US" sz="2400" dirty="0" smtClean="0">
                <a:solidFill>
                  <a:schemeClr val="bg1"/>
                </a:solidFill>
              </a:rPr>
              <a:t> 5</a:t>
            </a:r>
            <a:endParaRPr lang="en-US" sz="24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And blogged about it.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And I then had an “A-HA!” moment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Followed by a “DAMNIT! He beat me to it!”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Again!</a:t>
            </a:r>
            <a:endParaRPr lang="en-US" sz="24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If you can’t beat ‘</a:t>
            </a:r>
            <a:r>
              <a:rPr lang="en-US" sz="2400" dirty="0" err="1" smtClean="0">
                <a:solidFill>
                  <a:schemeClr val="bg1"/>
                </a:solidFill>
              </a:rPr>
              <a:t>em</a:t>
            </a:r>
            <a:r>
              <a:rPr lang="en-US" sz="2400" dirty="0" smtClean="0">
                <a:solidFill>
                  <a:schemeClr val="bg1"/>
                </a:solidFill>
              </a:rPr>
              <a:t>, “borrow”!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3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54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Automating Mac </a:t>
            </a: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Builds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83" y="2727697"/>
            <a:ext cx="5843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a result, Rich &amp; Charles get full credit for solving that issue and within my script too.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One less thing to worry about with it, but essentially </a:t>
            </a:r>
            <a:r>
              <a:rPr lang="is-IS" sz="2400" dirty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4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4756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Automating Mac </a:t>
            </a:r>
            <a:r>
              <a:rPr lang="en-US" sz="2400" dirty="0" err="1">
                <a:solidFill>
                  <a:schemeClr val="bg1"/>
                </a:solidFill>
              </a:rPr>
              <a:t>Server.app</a:t>
            </a:r>
            <a:r>
              <a:rPr lang="en-US" sz="2400" dirty="0">
                <a:solidFill>
                  <a:schemeClr val="bg1"/>
                </a:solidFill>
              </a:rPr>
              <a:t> Builds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74044" y="3336324"/>
            <a:ext cx="2696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</a:rPr>
              <a:t>SUCCESS</a:t>
            </a:r>
            <a:r>
              <a:rPr lang="en-US" sz="40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3" y="2505997"/>
            <a:ext cx="4344245" cy="43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22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4" y="1796702"/>
            <a:ext cx="470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 Contributing to Lachlan Stewart’s </a:t>
            </a:r>
            <a:r>
              <a:rPr lang="en-US" sz="2400" dirty="0" err="1">
                <a:solidFill>
                  <a:schemeClr val="bg1"/>
                </a:solidFill>
              </a:rPr>
              <a:t>Patchoo</a:t>
            </a:r>
            <a:r>
              <a:rPr lang="en-US" sz="2400"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83" y="2727697"/>
            <a:ext cx="6819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Lachlan forked </a:t>
            </a:r>
            <a:r>
              <a:rPr lang="en-US" sz="2400" dirty="0" err="1">
                <a:solidFill>
                  <a:schemeClr val="bg1"/>
                </a:solidFill>
              </a:rPr>
              <a:t>CocoaDialog</a:t>
            </a:r>
            <a:r>
              <a:rPr lang="en-US" sz="2400" dirty="0">
                <a:solidFill>
                  <a:schemeClr val="bg1"/>
                </a:solidFill>
              </a:rPr>
              <a:t> so it runs over the </a:t>
            </a:r>
            <a:r>
              <a:rPr lang="en-US" sz="2400" dirty="0" err="1">
                <a:solidFill>
                  <a:schemeClr val="bg1"/>
                </a:solidFill>
              </a:rPr>
              <a:t>loginwindow</a:t>
            </a:r>
            <a:r>
              <a:rPr lang="en-US" sz="2400" dirty="0">
                <a:solidFill>
                  <a:schemeClr val="bg1"/>
                </a:solidFill>
              </a:rPr>
              <a:t> and on logout.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Patchoo</a:t>
            </a:r>
            <a:r>
              <a:rPr lang="en-US" sz="2400" dirty="0">
                <a:solidFill>
                  <a:schemeClr val="bg1"/>
                </a:solidFill>
              </a:rPr>
              <a:t> Deploy contains </a:t>
            </a:r>
            <a:r>
              <a:rPr lang="en-US" sz="2400" dirty="0" smtClean="0">
                <a:solidFill>
                  <a:schemeClr val="bg1"/>
                </a:solidFill>
              </a:rPr>
              <a:t>some horrible </a:t>
            </a:r>
            <a:r>
              <a:rPr lang="en-US" sz="2400" dirty="0">
                <a:solidFill>
                  <a:schemeClr val="bg1"/>
                </a:solidFill>
              </a:rPr>
              <a:t>AppleScript code for menu dialogs.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Patchoo</a:t>
            </a:r>
            <a:r>
              <a:rPr lang="en-US" sz="2400" dirty="0">
                <a:solidFill>
                  <a:schemeClr val="bg1"/>
                </a:solidFill>
              </a:rPr>
              <a:t> was accessing the JSS API using the MAC address as the </a:t>
            </a:r>
            <a:r>
              <a:rPr lang="en-US" sz="2400" dirty="0" smtClean="0">
                <a:solidFill>
                  <a:schemeClr val="bg1"/>
                </a:solidFill>
              </a:rPr>
              <a:t>computer identifier.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I am Richard Purves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(it’s pronounced “IS” not “ES”)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62038"/>
            <a:ext cx="4362189" cy="43621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5626" y="1045141"/>
            <a:ext cx="523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Who am I?</a:t>
            </a:r>
            <a:endParaRPr 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1542" y="3033837"/>
            <a:ext cx="5120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Slack / </a:t>
            </a:r>
            <a:r>
              <a:rPr lang="en-US" sz="2100" dirty="0" err="1">
                <a:solidFill>
                  <a:schemeClr val="bg1"/>
                </a:solidFill>
              </a:rPr>
              <a:t>JAMFNation</a:t>
            </a:r>
            <a:r>
              <a:rPr lang="en-US" sz="2100" dirty="0">
                <a:solidFill>
                  <a:schemeClr val="bg1"/>
                </a:solidFill>
              </a:rPr>
              <a:t> : </a:t>
            </a:r>
            <a:r>
              <a:rPr lang="en-US" sz="2100" dirty="0" err="1">
                <a:solidFill>
                  <a:schemeClr val="bg1"/>
                </a:solidFill>
              </a:rPr>
              <a:t>franton</a:t>
            </a:r>
            <a:endParaRPr lang="en-US" sz="21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Twitter : @n0nsensefactory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WWW </a:t>
            </a:r>
            <a:r>
              <a:rPr lang="en-US" sz="2100" dirty="0" smtClean="0">
                <a:solidFill>
                  <a:schemeClr val="bg1"/>
                </a:solidFill>
              </a:rPr>
              <a:t>: </a:t>
            </a:r>
            <a:r>
              <a:rPr lang="en-US" sz="2100" dirty="0" err="1" smtClean="0">
                <a:solidFill>
                  <a:schemeClr val="bg1"/>
                </a:solidFill>
              </a:rPr>
              <a:t>www.richard-purves.com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3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5439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 Contributing to Lachlan Stewart’s </a:t>
            </a:r>
            <a:r>
              <a:rPr lang="en-US" sz="2400" dirty="0" err="1">
                <a:solidFill>
                  <a:schemeClr val="bg1"/>
                </a:solidFill>
              </a:rPr>
              <a:t>Patchoo</a:t>
            </a:r>
            <a:r>
              <a:rPr lang="en-US" sz="2400"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883" y="3165407"/>
            <a:ext cx="5156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 got a </a:t>
            </a:r>
            <a:r>
              <a:rPr lang="en-US" sz="2800" dirty="0" smtClean="0">
                <a:solidFill>
                  <a:schemeClr val="bg1"/>
                </a:solidFill>
              </a:rPr>
              <a:t>wonderfully nice note </a:t>
            </a:r>
            <a:r>
              <a:rPr lang="en-US" sz="2800" dirty="0">
                <a:solidFill>
                  <a:schemeClr val="bg1"/>
                </a:solidFill>
              </a:rPr>
              <a:t>of appreciation for my trouble too </a:t>
            </a:r>
            <a:r>
              <a:rPr lang="is-IS" sz="2800" dirty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1281" y="0"/>
            <a:ext cx="12191999" cy="7027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736" y="979379"/>
            <a:ext cx="333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Stories of Triumph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3" y="1796702"/>
            <a:ext cx="5439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 Contributing to Lachlan Stewart’s </a:t>
            </a:r>
            <a:r>
              <a:rPr lang="en-US" sz="2400" dirty="0" err="1">
                <a:solidFill>
                  <a:schemeClr val="bg1"/>
                </a:solidFill>
              </a:rPr>
              <a:t>Patchoo</a:t>
            </a:r>
            <a:r>
              <a:rPr lang="en-US" sz="2400" dirty="0">
                <a:solidFill>
                  <a:schemeClr val="bg1"/>
                </a:solidFill>
              </a:rPr>
              <a:t> project.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3" y="2703667"/>
            <a:ext cx="8542296" cy="4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1580" y="1016957"/>
            <a:ext cx="29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2361" y="3198167"/>
            <a:ext cx="5879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 ran out of Zen and Cat pictures at this point!</a:t>
            </a:r>
          </a:p>
        </p:txBody>
      </p:sp>
    </p:spTree>
    <p:extLst>
      <p:ext uri="{BB962C8B-B14F-4D97-AF65-F5344CB8AC3E}">
        <p14:creationId xmlns:p14="http://schemas.microsoft.com/office/powerpoint/2010/main" val="7982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8800" y="2250000"/>
            <a:ext cx="76471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Don’t blindly use things and expect them to work first time!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Investigate why before asking for help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British Army 6 P’s </a:t>
            </a:r>
            <a:r>
              <a:rPr lang="is-IS" sz="2100" b="1" dirty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Plan how you’re going to revert if it all goes wrong!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1580" y="1016957"/>
            <a:ext cx="29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54619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8429" y="2250000"/>
            <a:ext cx="76471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Collect and give appropriate feedback where possible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Be prepared to be the very first to face that issue!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Share what you find with the community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Avoid NDA’s in employment contracts</a:t>
            </a:r>
          </a:p>
          <a:p>
            <a:pPr marL="342900" indent="-342900">
              <a:buFont typeface="Arial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100" b="1" dirty="0">
                <a:solidFill>
                  <a:schemeClr val="bg1"/>
                </a:solidFill>
              </a:rPr>
              <a:t>Good Karma is always a plus!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1580" y="1016957"/>
            <a:ext cx="29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6685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662" y="-146015"/>
            <a:ext cx="12941879" cy="7150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1546" y="1038877"/>
            <a:ext cx="57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Wholly Gratuitous Blatant Plugs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1849" y="1956408"/>
            <a:ext cx="8723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400" dirty="0"/>
              <a:t>Rich </a:t>
            </a:r>
            <a:r>
              <a:rPr lang="en-US" sz="2400" dirty="0" err="1"/>
              <a:t>Trouton</a:t>
            </a:r>
            <a:r>
              <a:rPr lang="en-US" sz="2400" dirty="0"/>
              <a:t> :	http://</a:t>
            </a:r>
            <a:r>
              <a:rPr lang="en-US" sz="2400" dirty="0" err="1"/>
              <a:t>derflounder.wordpress.com</a:t>
            </a:r>
            <a:r>
              <a:rPr lang="en-US" sz="2400" dirty="0"/>
              <a:t>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Ben Toms :	</a:t>
            </a:r>
            <a:r>
              <a:rPr lang="en-US" sz="2400" dirty="0" smtClean="0"/>
              <a:t>	http</a:t>
            </a:r>
            <a:r>
              <a:rPr lang="en-US" sz="2400" dirty="0"/>
              <a:t>://</a:t>
            </a:r>
            <a:r>
              <a:rPr lang="en-US" sz="2400" dirty="0" err="1"/>
              <a:t>www.macmule.com</a:t>
            </a:r>
            <a:r>
              <a:rPr lang="en-US" sz="2400" dirty="0"/>
              <a:t>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Greg </a:t>
            </a:r>
            <a:r>
              <a:rPr lang="en-US" sz="2400" dirty="0" err="1"/>
              <a:t>Neagle</a:t>
            </a:r>
            <a:r>
              <a:rPr lang="en-US" sz="2400" dirty="0"/>
              <a:t> :	https://</a:t>
            </a:r>
            <a:r>
              <a:rPr lang="en-US" sz="2400" dirty="0" err="1"/>
              <a:t>managingosx.wordpress.com</a:t>
            </a:r>
            <a:r>
              <a:rPr lang="en-US" sz="2400" dirty="0"/>
              <a:t>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Charles Edge :	http://</a:t>
            </a:r>
            <a:r>
              <a:rPr lang="en-US" sz="2400" dirty="0" err="1"/>
              <a:t>krypted.com</a:t>
            </a:r>
            <a:r>
              <a:rPr lang="en-US" sz="2400" dirty="0"/>
              <a:t>/</a:t>
            </a:r>
          </a:p>
          <a:p>
            <a:pPr lvl="4"/>
            <a:r>
              <a:rPr lang="en-US" sz="2400" dirty="0" smtClean="0"/>
              <a:t>	http</a:t>
            </a:r>
            <a:r>
              <a:rPr lang="en-US" sz="2400" dirty="0"/>
              <a:t>://krypted.com/guides/macadmin-links/</a:t>
            </a:r>
          </a:p>
          <a:p>
            <a:pPr lvl="4"/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JAMF Nation :	http://</a:t>
            </a:r>
            <a:r>
              <a:rPr lang="en-US" sz="2400" dirty="0" err="1"/>
              <a:t>jamfnation.jamfsoftware.com</a:t>
            </a:r>
            <a:r>
              <a:rPr lang="en-US" sz="2400" dirty="0"/>
              <a:t>/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Slack :		https://</a:t>
            </a:r>
            <a:r>
              <a:rPr lang="en-US" sz="2400" dirty="0" err="1"/>
              <a:t>macadmins.herokuapp.com</a:t>
            </a:r>
            <a:r>
              <a:rPr lang="en-US" sz="2400" dirty="0"/>
              <a:t>/</a:t>
            </a:r>
          </a:p>
          <a:p>
            <a:pPr marL="214313" indent="-214313">
              <a:buFont typeface="Arial" charset="0"/>
              <a:buChar char="•"/>
            </a:pPr>
            <a:endParaRPr lang="en-US" sz="2400" dirty="0"/>
          </a:p>
          <a:p>
            <a:pPr marL="214313" indent="-214313">
              <a:buFont typeface="Arial" charset="0"/>
              <a:buChar char="•"/>
            </a:pPr>
            <a:r>
              <a:rPr lang="en-US" sz="2400" dirty="0"/>
              <a:t>Me! :		</a:t>
            </a:r>
            <a:r>
              <a:rPr lang="en-US" sz="2400" dirty="0" smtClean="0"/>
              <a:t>	http</a:t>
            </a:r>
            <a:r>
              <a:rPr lang="en-US" sz="2400" dirty="0"/>
              <a:t>://</a:t>
            </a:r>
            <a:r>
              <a:rPr lang="en-US" sz="2400" dirty="0" err="1"/>
              <a:t>www.richard-purves.com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111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2250" y="2260864"/>
            <a:ext cx="411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One More Thing </a:t>
            </a:r>
            <a:r>
              <a:rPr lang="is-IS" sz="3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9136" y="3665430"/>
            <a:ext cx="6145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(“borrowing” only makes sense if you let people “lend” in the first place)</a:t>
            </a:r>
            <a:endParaRPr lang="is-I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718" y="0"/>
            <a:ext cx="10972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074" y="535489"/>
            <a:ext cx="281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Introducing </a:t>
            </a:r>
            <a:r>
              <a:rPr lang="is-IS" sz="3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5290" y="1717308"/>
            <a:ext cx="465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JSS-In-A-Box</a:t>
            </a:r>
            <a:endParaRPr lang="is-I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718" y="0"/>
            <a:ext cx="109728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019" y="2497575"/>
            <a:ext cx="85374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One stop Ubuntu based setup script for JAMF’s JSS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Takes care of server software installation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Installs a JSS from a single </a:t>
            </a:r>
            <a:r>
              <a:rPr lang="en-US" sz="2400" b="1" dirty="0" err="1">
                <a:solidFill>
                  <a:schemeClr val="bg1"/>
                </a:solidFill>
              </a:rPr>
              <a:t>ROOT.war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Internal / External MySQL database connectivity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Single or Multi-Instance creation and deletion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Database backup and restoration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JSS upgrading (or even downgrading with </a:t>
            </a:r>
            <a:r>
              <a:rPr lang="en-US" sz="2400" b="1" dirty="0" err="1">
                <a:solidFill>
                  <a:schemeClr val="bg1"/>
                </a:solidFill>
              </a:rPr>
              <a:t>db</a:t>
            </a:r>
            <a:r>
              <a:rPr lang="en-US" sz="2400" b="1" dirty="0">
                <a:solidFill>
                  <a:schemeClr val="bg1"/>
                </a:solidFill>
              </a:rPr>
              <a:t> limits)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Server Hardening (Firewall / </a:t>
            </a:r>
            <a:r>
              <a:rPr lang="en-US" sz="2400" b="1" dirty="0" smtClean="0">
                <a:solidFill>
                  <a:schemeClr val="bg1"/>
                </a:solidFill>
              </a:rPr>
              <a:t>HTTPS on 443 </a:t>
            </a:r>
            <a:r>
              <a:rPr lang="en-US" sz="2400" b="1" dirty="0">
                <a:solidFill>
                  <a:schemeClr val="bg1"/>
                </a:solidFill>
              </a:rPr>
              <a:t>through </a:t>
            </a:r>
            <a:r>
              <a:rPr lang="en-US" sz="2400" b="1" dirty="0" err="1">
                <a:solidFill>
                  <a:schemeClr val="bg1"/>
                </a:solidFill>
              </a:rPr>
              <a:t>LetsEncrypt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Ubuntu 14.04 LTS server only at present</a:t>
            </a:r>
            <a:r>
              <a:rPr lang="en-US" sz="2400" b="1" dirty="0" smtClean="0">
                <a:solidFill>
                  <a:schemeClr val="bg1"/>
                </a:solidFill>
              </a:rPr>
              <a:t>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5290" y="1717308"/>
            <a:ext cx="465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JSS-In-A-Box</a:t>
            </a:r>
            <a:endParaRPr lang="is-I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074" y="535489"/>
            <a:ext cx="281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Introducing </a:t>
            </a:r>
            <a:r>
              <a:rPr lang="is-IS" sz="3600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226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718" y="0"/>
            <a:ext cx="10972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1094" y="2828835"/>
            <a:ext cx="4653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Available Today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(for free)</a:t>
            </a:r>
            <a:endParaRPr lang="is-I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126" y="4453271"/>
            <a:ext cx="8533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bg1"/>
                </a:solidFill>
              </a:rPr>
              <a:t>http://www.richard-purves.com/?p=136</a:t>
            </a:r>
          </a:p>
          <a:p>
            <a:pPr algn="ctr"/>
            <a:r>
              <a:rPr lang="en-US" sz="3300" b="1" dirty="0">
                <a:solidFill>
                  <a:schemeClr val="bg1"/>
                </a:solidFill>
              </a:rPr>
              <a:t>http://</a:t>
            </a:r>
            <a:r>
              <a:rPr lang="en-US" sz="3300" b="1" dirty="0" err="1">
                <a:solidFill>
                  <a:schemeClr val="bg1"/>
                </a:solidFill>
              </a:rPr>
              <a:t>www.github.com</a:t>
            </a:r>
            <a:r>
              <a:rPr lang="en-US" sz="3300" b="1" dirty="0">
                <a:solidFill>
                  <a:schemeClr val="bg1"/>
                </a:solidFill>
              </a:rPr>
              <a:t>/</a:t>
            </a:r>
            <a:r>
              <a:rPr lang="en-US" sz="3300" b="1" dirty="0" err="1">
                <a:solidFill>
                  <a:schemeClr val="bg1"/>
                </a:solidFill>
              </a:rPr>
              <a:t>franton</a:t>
            </a:r>
            <a:r>
              <a:rPr lang="en-US" sz="3300" b="1" dirty="0">
                <a:solidFill>
                  <a:schemeClr val="bg1"/>
                </a:solidFill>
              </a:rPr>
              <a:t>/JSS-In-A-Box</a:t>
            </a:r>
            <a:endParaRPr lang="is-IS" sz="33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074" y="535489"/>
            <a:ext cx="281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Introducing </a:t>
            </a:r>
            <a:r>
              <a:rPr lang="is-IS" sz="36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5290" y="1717308"/>
            <a:ext cx="465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JSS-In-A-Box</a:t>
            </a:r>
            <a:endParaRPr lang="is-I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2274948"/>
            <a:ext cx="512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In the end </a:t>
            </a:r>
            <a:r>
              <a:rPr lang="is-IS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5626" y="1045141"/>
            <a:ext cx="5232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Who am I?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1542" y="3013502"/>
            <a:ext cx="512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marR="0" lvl="0" indent="-214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I’m just another mac admin </a:t>
            </a:r>
            <a:r>
              <a:rPr lang="en-US" sz="2800" dirty="0" smtClean="0">
                <a:solidFill>
                  <a:schemeClr val="bg1"/>
                </a:solidFill>
                <a:sym typeface="Wingdings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4670" y="944934"/>
            <a:ext cx="66701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700" b="1" dirty="0">
                <a:solidFill>
                  <a:schemeClr val="bg1"/>
                </a:solidFill>
              </a:rPr>
              <a:t>And Now some words from my sponsor </a:t>
            </a:r>
            <a:r>
              <a:rPr lang="is-IS" sz="2700" b="1" dirty="0">
                <a:solidFill>
                  <a:schemeClr val="bg1"/>
                </a:solidFill>
              </a:rPr>
              <a:t>…</a:t>
            </a:r>
            <a:endParaRPr lang="is-IS" b="1" dirty="0">
              <a:solidFill>
                <a:schemeClr val="bg1"/>
              </a:solidFill>
            </a:endParaRPr>
          </a:p>
        </p:txBody>
      </p:sp>
      <p:pic>
        <p:nvPicPr>
          <p:cNvPr id="3" name="en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827" y="1771016"/>
            <a:ext cx="7781795" cy="43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7525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064" y="420128"/>
            <a:ext cx="40530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Any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Questions?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9924" y="5704814"/>
            <a:ext cx="5857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Zen Master = Jedi Master right? </a:t>
            </a:r>
            <a:r>
              <a:rPr lang="en-US" sz="3200" dirty="0" smtClean="0">
                <a:solidFill>
                  <a:schemeClr val="bg1"/>
                </a:solidFill>
                <a:sym typeface="Wingdings"/>
              </a:rPr>
              <a:t>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The Art of “Borrowing Work”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465589"/>
            <a:ext cx="4821737" cy="3616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981596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So what am I going to faff on about?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7852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The Art of “Borrowing Work”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Woe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50389"/>
            <a:ext cx="4182910" cy="392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981596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So what am I going to faff on about?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68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The Art of “Borrowing Work”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Woe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Triumph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" y="2873554"/>
            <a:ext cx="4969031" cy="3314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981596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So what am I going to faff on about?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77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312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The Art of “Borrowing Work”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Woe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Triumph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Lessons learned!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196720"/>
            <a:ext cx="4918854" cy="3279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981596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So what am I going to faff on about?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44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669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542" y="1811725"/>
            <a:ext cx="5120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The Art of “</a:t>
            </a:r>
            <a:r>
              <a:rPr lang="en-US" sz="2100" dirty="0" smtClean="0">
                <a:solidFill>
                  <a:schemeClr val="bg1"/>
                </a:solidFill>
              </a:rPr>
              <a:t>Borrowing”</a:t>
            </a:r>
            <a:endParaRPr lang="en-US" sz="21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Woe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Stories of Triumph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Lessons learned</a:t>
            </a:r>
            <a:r>
              <a:rPr lang="en-US" sz="2100" dirty="0" smtClean="0">
                <a:solidFill>
                  <a:schemeClr val="bg1"/>
                </a:solidFill>
              </a:rPr>
              <a:t>!</a:t>
            </a:r>
            <a:endParaRPr lang="en-US" sz="21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Wholly Gratuitous </a:t>
            </a:r>
            <a:r>
              <a:rPr lang="en-US" sz="2100" dirty="0" smtClean="0">
                <a:solidFill>
                  <a:schemeClr val="bg1"/>
                </a:solidFill>
              </a:rPr>
              <a:t>Plugs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 smtClean="0">
                <a:solidFill>
                  <a:schemeClr val="bg1"/>
                </a:solidFill>
              </a:rPr>
              <a:t>???</a:t>
            </a: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98" y="1689482"/>
            <a:ext cx="4886682" cy="4886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50" y="981596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So what am I going to faff on about?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722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25501</TotalTime>
  <Words>1410</Words>
  <Application>Microsoft Macintosh PowerPoint</Application>
  <PresentationFormat>On-screen Show (4:3)</PresentationFormat>
  <Paragraphs>245</Paragraphs>
  <Slides>41</Slides>
  <Notes>34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488</cp:revision>
  <dcterms:created xsi:type="dcterms:W3CDTF">2015-09-04T16:26:28Z</dcterms:created>
  <dcterms:modified xsi:type="dcterms:W3CDTF">2016-02-05T23:20:36Z</dcterms:modified>
</cp:coreProperties>
</file>